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9" r:id="rId4"/>
    <p:sldId id="292" r:id="rId5"/>
    <p:sldId id="299" r:id="rId6"/>
    <p:sldId id="301" r:id="rId7"/>
    <p:sldId id="300" r:id="rId8"/>
    <p:sldId id="29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njul01" initials="s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F3689-FCD2-4920-A338-3579D0356187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F829-6D3F-4E6F-9BAD-5E3E91129215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40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F829-6D3F-4E6F-9BAD-5E3E91129215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F829-6D3F-4E6F-9BAD-5E3E91129215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The </a:t>
            </a:r>
            <a:r>
              <a:rPr lang="fr-CA" dirty="0" err="1" smtClean="0"/>
              <a:t>fact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smtClean="0"/>
              <a:t> the TSOC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BA159-3DB7-456E-8A03-4792903D1DEF}" type="slidenum">
              <a:rPr lang="fr-CA" smtClean="0"/>
              <a:pPr/>
              <a:t>3</a:t>
            </a:fld>
            <a:endParaRPr lang="fr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BA159-3DB7-456E-8A03-4792903D1DEF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purchase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made possible by the financial involvement of the public institution that manages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pension funds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CA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Quebec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Quebec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population</a:t>
            </a:r>
          </a:p>
          <a:p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F829-6D3F-4E6F-9BAD-5E3E91129215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109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this philanthropy is viewed as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private action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not only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existing organizations, but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assumes the form of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investment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en-CA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longer term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</a:t>
            </a:r>
            <a:r>
              <a:rPr lang="en-CA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demonstrate that</a:t>
            </a:r>
            <a:r>
              <a:rPr lang="en-CA" sz="1200" strike="sng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 employed in the world of private enterprise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also</a:t>
            </a:r>
            <a:r>
              <a:rPr lang="en-CA" sz="1200" u="none" strike="sng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en-CA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applicable to solv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social problems.</a:t>
            </a:r>
          </a:p>
          <a:p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F829-6D3F-4E6F-9BAD-5E3E91129215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9225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BA159-3DB7-456E-8A03-4792903D1DEF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973DB8-E278-4881-AEE6-2D9D1703A5B0}" type="datetimeFigureOut">
              <a:rPr lang="fr-FR" smtClean="0"/>
              <a:pPr/>
              <a:t>2014-06-24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34AA75-AF4C-43FF-AF03-9A68F7154CF3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32656"/>
            <a:ext cx="7711440" cy="2640474"/>
          </a:xfrm>
        </p:spPr>
        <p:txBody>
          <a:bodyPr>
            <a:noAutofit/>
          </a:bodyPr>
          <a:lstStyle/>
          <a:p>
            <a:r>
              <a:rPr lang="en-CA" sz="3600" dirty="0">
                <a:effectLst/>
              </a:rPr>
              <a:t>The third sector organizations in Quebec (Canada) and the new public action in community development.</a:t>
            </a:r>
            <a:endParaRPr lang="en-CA" sz="3600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2857520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tx1"/>
                </a:solidFill>
              </a:rPr>
              <a:t>Sébastien Savard  	Ottawa </a:t>
            </a:r>
            <a:r>
              <a:rPr lang="fr-CA" sz="2400" dirty="0" err="1" smtClean="0">
                <a:solidFill>
                  <a:schemeClr val="tx1"/>
                </a:solidFill>
              </a:rPr>
              <a:t>University</a:t>
            </a:r>
            <a:endParaRPr lang="fr-CA" sz="2400" dirty="0" smtClean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Denis </a:t>
            </a:r>
            <a:r>
              <a:rPr lang="fr-CA" sz="2400" dirty="0" err="1" smtClean="0">
                <a:solidFill>
                  <a:schemeClr val="tx1"/>
                </a:solidFill>
              </a:rPr>
              <a:t>Bourque</a:t>
            </a:r>
            <a:r>
              <a:rPr lang="fr-CA" sz="2400" dirty="0" smtClean="0">
                <a:solidFill>
                  <a:schemeClr val="tx1"/>
                </a:solidFill>
              </a:rPr>
              <a:t>  	Université du Québec en Outaouais</a:t>
            </a:r>
          </a:p>
          <a:p>
            <a:pPr>
              <a:spcBef>
                <a:spcPts val="0"/>
              </a:spcBef>
            </a:pPr>
            <a:endParaRPr lang="fr-CA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fr-CA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fr-CA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fr-CA" sz="2400" dirty="0" err="1" smtClean="0">
                <a:solidFill>
                  <a:schemeClr val="tx1"/>
                </a:solidFill>
              </a:rPr>
              <a:t>Copenhaguen</a:t>
            </a:r>
            <a:r>
              <a:rPr lang="fr-CA" sz="2400" dirty="0" smtClean="0">
                <a:solidFill>
                  <a:schemeClr val="tx1"/>
                </a:solidFill>
              </a:rPr>
              <a:t>, March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085184"/>
            <a:ext cx="3315590" cy="12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Content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Third </a:t>
            </a:r>
            <a:r>
              <a:rPr lang="en-CA" dirty="0" smtClean="0"/>
              <a:t>Sector </a:t>
            </a:r>
            <a:r>
              <a:rPr lang="en-CA" dirty="0" smtClean="0"/>
              <a:t>Organizations (</a:t>
            </a:r>
            <a:r>
              <a:rPr lang="en-CA" dirty="0" smtClean="0"/>
              <a:t>TSO</a:t>
            </a:r>
            <a:r>
              <a:rPr lang="en-CA" dirty="0" smtClean="0"/>
              <a:t>) in Health and Social Services in Quebec </a:t>
            </a:r>
          </a:p>
          <a:p>
            <a:pPr marL="596646" indent="-514350">
              <a:buFont typeface="+mj-lt"/>
              <a:buAutoNum type="arabicPeriod"/>
            </a:pPr>
            <a:r>
              <a:rPr lang="fr-CA" dirty="0" smtClean="0"/>
              <a:t>Relationship </a:t>
            </a:r>
            <a:r>
              <a:rPr lang="fr-CA" dirty="0" err="1" smtClean="0"/>
              <a:t>between</a:t>
            </a:r>
            <a:r>
              <a:rPr lang="fr-CA" dirty="0" smtClean="0"/>
              <a:t> the State and the </a:t>
            </a:r>
            <a:r>
              <a:rPr lang="fr-CA" dirty="0" err="1"/>
              <a:t>T</a:t>
            </a:r>
            <a:r>
              <a:rPr lang="fr-CA" dirty="0" err="1" smtClean="0"/>
              <a:t>hird</a:t>
            </a:r>
            <a:r>
              <a:rPr lang="fr-CA" dirty="0" smtClean="0"/>
              <a:t> </a:t>
            </a:r>
            <a:r>
              <a:rPr lang="fr-CA" dirty="0" err="1"/>
              <a:t>S</a:t>
            </a:r>
            <a:r>
              <a:rPr lang="fr-CA" dirty="0" err="1" smtClean="0"/>
              <a:t>ector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PPP and the Third Sector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Discussion </a:t>
            </a:r>
          </a:p>
          <a:p>
            <a:pPr marL="596646" indent="-514350">
              <a:buNone/>
            </a:pPr>
            <a:endParaRPr lang="fr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451"/>
            <a:ext cx="1642634" cy="61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AA75-AF4C-43FF-AF03-9A68F7154CF3}" type="slidenum">
              <a:rPr lang="fr-CA" smtClean="0"/>
              <a:pPr/>
              <a:t>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CA" sz="4000" dirty="0" smtClean="0"/>
              <a:t>TSCO in Health and</a:t>
            </a:r>
            <a:br>
              <a:rPr lang="en-CA" sz="4000" dirty="0" smtClean="0"/>
            </a:br>
            <a:r>
              <a:rPr lang="en-CA" sz="4000" dirty="0" smtClean="0"/>
              <a:t>Social Services in Quebec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628800"/>
            <a:ext cx="7498080" cy="5040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fr-CA" sz="2600" dirty="0" smtClean="0"/>
              <a:t>In Québec TSCO = Social </a:t>
            </a:r>
            <a:r>
              <a:rPr lang="fr-CA" sz="2600" dirty="0" err="1" smtClean="0"/>
              <a:t>movement</a:t>
            </a:r>
            <a:endParaRPr lang="en-CA" sz="2600" dirty="0" smtClean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CA" sz="2600" dirty="0" smtClean="0"/>
              <a:t>Over 5,000 organizations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CA" sz="2600" dirty="0" smtClean="0"/>
              <a:t>TSCO have complete administrative autonomy but rely on external sources for funding (80% of funding is provided by government sources)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CA" sz="2600" dirty="0" smtClean="0"/>
              <a:t>Since late 80’s:  TSCO have become more professional and in some cases tend to function more and more like public institutions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CA" sz="2600" dirty="0" smtClean="0"/>
              <a:t>1991: Officially recognized as a key role player in the public</a:t>
            </a:r>
            <a:r>
              <a:rPr lang="en-CA" sz="2600" dirty="0" smtClean="0">
                <a:solidFill>
                  <a:srgbClr val="FF0000"/>
                </a:solidFill>
              </a:rPr>
              <a:t> </a:t>
            </a:r>
            <a:r>
              <a:rPr lang="en-CA" sz="2600" dirty="0" smtClean="0"/>
              <a:t>health and social services network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fr-CA" sz="2600" dirty="0" smtClean="0"/>
              <a:t>TSCO in Québec </a:t>
            </a:r>
            <a:r>
              <a:rPr lang="fr-CA" sz="2600" dirty="0" err="1" smtClean="0"/>
              <a:t>receive</a:t>
            </a:r>
            <a:r>
              <a:rPr lang="fr-CA" sz="2600" dirty="0" smtClean="0"/>
              <a:t> </a:t>
            </a:r>
            <a:r>
              <a:rPr lang="fr-CA" sz="2600" dirty="0" err="1" smtClean="0"/>
              <a:t>funding</a:t>
            </a:r>
            <a:r>
              <a:rPr lang="fr-CA" sz="2600" dirty="0" smtClean="0"/>
              <a:t> for </a:t>
            </a:r>
            <a:r>
              <a:rPr lang="fr-CA" sz="2600" dirty="0" err="1" smtClean="0"/>
              <a:t>their</a:t>
            </a:r>
            <a:r>
              <a:rPr lang="fr-CA" sz="2600" dirty="0" smtClean="0"/>
              <a:t> </a:t>
            </a:r>
            <a:r>
              <a:rPr lang="fr-CA" sz="2600" dirty="0" err="1" smtClean="0"/>
              <a:t>general</a:t>
            </a:r>
            <a:r>
              <a:rPr lang="fr-CA" sz="2600" dirty="0" smtClean="0"/>
              <a:t> mission, </a:t>
            </a:r>
            <a:r>
              <a:rPr lang="fr-CA" sz="2600" dirty="0" err="1" smtClean="0"/>
              <a:t>this</a:t>
            </a:r>
            <a:r>
              <a:rPr lang="fr-CA" sz="2600" dirty="0" smtClean="0"/>
              <a:t> </a:t>
            </a:r>
            <a:r>
              <a:rPr lang="fr-CA" sz="2600" dirty="0" err="1" smtClean="0"/>
              <a:t>is</a:t>
            </a:r>
            <a:r>
              <a:rPr lang="fr-CA" sz="2600" dirty="0" smtClean="0"/>
              <a:t> unique in Canada. </a:t>
            </a:r>
            <a:r>
              <a:rPr lang="fr-CA" sz="2600" dirty="0" err="1" smtClean="0"/>
              <a:t>Favorize</a:t>
            </a:r>
            <a:r>
              <a:rPr lang="fr-CA" sz="2600" dirty="0" smtClean="0"/>
              <a:t> </a:t>
            </a:r>
            <a:r>
              <a:rPr lang="fr-CA" sz="2600" dirty="0" err="1" smtClean="0"/>
              <a:t>autonomy</a:t>
            </a:r>
            <a:r>
              <a:rPr lang="fr-CA" sz="2600" dirty="0" smtClean="0"/>
              <a:t>,</a:t>
            </a:r>
          </a:p>
          <a:p>
            <a:pPr marL="365760" lvl="1" indent="-283464">
              <a:lnSpc>
                <a:spcPct val="80000"/>
              </a:lnSpc>
              <a:spcBef>
                <a:spcPts val="1800"/>
              </a:spcBef>
              <a:buSzPct val="80000"/>
              <a:buFont typeface="Wingdings 2"/>
              <a:buChar char=""/>
            </a:pPr>
            <a:r>
              <a:rPr lang="fr-CA" sz="2600" dirty="0" err="1" smtClean="0"/>
              <a:t>Until</a:t>
            </a:r>
            <a:r>
              <a:rPr lang="fr-CA" sz="2600" dirty="0" smtClean="0"/>
              <a:t> 2000, TSCO </a:t>
            </a:r>
            <a:r>
              <a:rPr lang="fr-CA" sz="2600" dirty="0" err="1" smtClean="0"/>
              <a:t>played</a:t>
            </a:r>
            <a:r>
              <a:rPr lang="fr-CA" sz="2600" dirty="0" smtClean="0"/>
              <a:t> a </a:t>
            </a:r>
            <a:r>
              <a:rPr lang="fr-CA" sz="2600" dirty="0" err="1" smtClean="0"/>
              <a:t>role</a:t>
            </a:r>
            <a:r>
              <a:rPr lang="fr-CA" sz="2600" dirty="0" smtClean="0"/>
              <a:t> in </a:t>
            </a:r>
            <a:r>
              <a:rPr lang="fr-CA" sz="2600" dirty="0"/>
              <a:t>social </a:t>
            </a:r>
            <a:r>
              <a:rPr lang="fr-CA" sz="2600" dirty="0" err="1" smtClean="0"/>
              <a:t>policy</a:t>
            </a:r>
            <a:r>
              <a:rPr lang="fr-CA" sz="2600" dirty="0" smtClean="0"/>
              <a:t> </a:t>
            </a:r>
            <a:r>
              <a:rPr lang="fr-CA" sz="2600" dirty="0" err="1" smtClean="0"/>
              <a:t>development</a:t>
            </a:r>
            <a:r>
              <a:rPr lang="fr-CA" sz="2600" dirty="0" smtClean="0"/>
              <a:t> </a:t>
            </a:r>
            <a:r>
              <a:rPr lang="fr-CA" sz="2600" dirty="0"/>
              <a:t>(</a:t>
            </a:r>
            <a:r>
              <a:rPr lang="fr-CA" sz="2600" dirty="0" err="1"/>
              <a:t>co</a:t>
            </a:r>
            <a:r>
              <a:rPr lang="fr-CA" sz="2600" dirty="0"/>
              <a:t>-construction, </a:t>
            </a:r>
            <a:r>
              <a:rPr lang="fr-CA" sz="2600" dirty="0" err="1"/>
              <a:t>partership</a:t>
            </a:r>
            <a:r>
              <a:rPr lang="fr-CA" sz="2600" dirty="0"/>
              <a:t> </a:t>
            </a:r>
            <a:r>
              <a:rPr lang="fr-CA" sz="2600" dirty="0" err="1"/>
              <a:t>with</a:t>
            </a:r>
            <a:r>
              <a:rPr lang="fr-CA" sz="2600" dirty="0"/>
              <a:t> public </a:t>
            </a:r>
            <a:r>
              <a:rPr lang="fr-CA" sz="2600" dirty="0" err="1"/>
              <a:t>agencies</a:t>
            </a:r>
            <a:r>
              <a:rPr lang="fr-CA" sz="2600" dirty="0"/>
              <a:t>).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endParaRPr lang="en-CA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>
            <a:lum bright="25000" contrast="40000"/>
          </a:blip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74638"/>
            <a:ext cx="8748464" cy="1143000"/>
          </a:xfrm>
        </p:spPr>
        <p:txBody>
          <a:bodyPr/>
          <a:lstStyle/>
          <a:p>
            <a:pPr eaLnBrk="1" hangingPunct="1"/>
            <a:r>
              <a:rPr lang="en-CA" sz="2000" dirty="0" smtClean="0"/>
              <a:t>Diagram 2 : Typology Government/Third Sector by </a:t>
            </a:r>
            <a:r>
              <a:rPr lang="en-CA" sz="2000" dirty="0" err="1" smtClean="0"/>
              <a:t>Proulx</a:t>
            </a:r>
            <a:r>
              <a:rPr lang="en-CA" sz="2000" dirty="0" smtClean="0"/>
              <a:t>, Bourque and Savard (2007); version adapted from </a:t>
            </a:r>
            <a:r>
              <a:rPr lang="en-CA" sz="2000" dirty="0" err="1" smtClean="0"/>
              <a:t>Coston</a:t>
            </a:r>
            <a:r>
              <a:rPr lang="en-CA" sz="2000" dirty="0" smtClean="0"/>
              <a:t> (1998)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60388" y="3551238"/>
            <a:ext cx="1427162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Openness to institutional pluralism</a:t>
            </a:r>
            <a:endParaRPr lang="en-CA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95288" y="1628775"/>
            <a:ext cx="8280400" cy="49688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3708400" y="1916113"/>
            <a:ext cx="2228850" cy="4810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400">
                <a:latin typeface="Arial" charset="0"/>
                <a:cs typeface="Times New Roman" pitchFamily="18" charset="0"/>
              </a:rPr>
              <a:t>Relationship Models</a:t>
            </a:r>
            <a:endParaRPr lang="en-CA" sz="1400">
              <a:latin typeface="Arial" charset="0"/>
            </a:endParaRPr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 rot="21540000" flipH="1">
            <a:off x="2124075" y="2492375"/>
            <a:ext cx="68263" cy="388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554038" y="3392488"/>
            <a:ext cx="7964487" cy="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2195513" y="2492375"/>
            <a:ext cx="6178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2051050" y="2636838"/>
            <a:ext cx="1652588" cy="641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>
                <a:latin typeface="Arial" charset="0"/>
                <a:cs typeface="Times New Roman" pitchFamily="18" charset="0"/>
              </a:rPr>
              <a:t>  </a:t>
            </a:r>
            <a:r>
              <a:rPr lang="en-CA" sz="1400" b="1" dirty="0">
                <a:latin typeface="Arial" charset="0"/>
                <a:cs typeface="Times New Roman" pitchFamily="18" charset="0"/>
              </a:rPr>
              <a:t>Subcontracting</a:t>
            </a:r>
            <a:endParaRPr lang="en-CA" sz="1400" dirty="0">
              <a:latin typeface="Arial" charset="0"/>
            </a:endParaRPr>
          </a:p>
          <a:p>
            <a:pPr algn="ctr" eaLnBrk="0" hangingPunct="0"/>
            <a:r>
              <a:rPr lang="en-CA" sz="1400" dirty="0">
                <a:latin typeface="Arial" charset="0"/>
                <a:cs typeface="Times New Roman" pitchFamily="18" charset="0"/>
              </a:rPr>
              <a:t>(</a:t>
            </a:r>
            <a:r>
              <a:rPr lang="en-CA" sz="1400" dirty="0" smtClean="0">
                <a:latin typeface="Arial" charset="0"/>
                <a:cs typeface="Times New Roman" pitchFamily="18" charset="0"/>
              </a:rPr>
              <a:t>Contractual)</a:t>
            </a:r>
            <a:endParaRPr lang="en-CA" sz="1400" dirty="0">
              <a:latin typeface="Arial" charset="0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3563938" y="2636838"/>
            <a:ext cx="1158875" cy="3206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 smtClean="0">
                <a:latin typeface="Arial" charset="0"/>
                <a:cs typeface="Times New Roman" pitchFamily="18" charset="0"/>
              </a:rPr>
              <a:t>Third-party</a:t>
            </a:r>
            <a:endParaRPr lang="en-CA" sz="1400" dirty="0">
              <a:latin typeface="Arial" charset="0"/>
            </a:endParaRP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4500563" y="2636838"/>
            <a:ext cx="1325562" cy="641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>
                <a:latin typeface="Arial" charset="0"/>
                <a:cs typeface="Times New Roman" pitchFamily="18" charset="0"/>
              </a:rPr>
              <a:t> </a:t>
            </a:r>
            <a:r>
              <a:rPr lang="fr-FR" sz="14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CA" sz="1400" b="1" dirty="0" smtClean="0">
                <a:latin typeface="Arial" charset="0"/>
                <a:cs typeface="Times New Roman" pitchFamily="18" charset="0"/>
              </a:rPr>
              <a:t>Coexistence</a:t>
            </a:r>
            <a:endParaRPr lang="en-CA" sz="1400" dirty="0">
              <a:latin typeface="Arial" charset="0"/>
            </a:endParaRPr>
          </a:p>
          <a:p>
            <a:pPr eaLnBrk="0" hangingPunct="0"/>
            <a:r>
              <a:rPr lang="en-CA" sz="1400" dirty="0">
                <a:latin typeface="Arial" charset="0"/>
                <a:cs typeface="Times New Roman" pitchFamily="18" charset="0"/>
              </a:rPr>
              <a:t>(Cooperation)</a:t>
            </a:r>
            <a:endParaRPr lang="en-CA" sz="1400" dirty="0">
              <a:latin typeface="Arial" charset="0"/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651500" y="2636838"/>
            <a:ext cx="1752600" cy="641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>
                <a:latin typeface="Arial" charset="0"/>
                <a:cs typeface="Times New Roman" pitchFamily="18" charset="0"/>
              </a:rPr>
              <a:t>   </a:t>
            </a:r>
            <a:r>
              <a:rPr lang="en-CA" sz="1400" b="1" dirty="0" smtClean="0">
                <a:latin typeface="Arial" charset="0"/>
                <a:cs typeface="Times New Roman" pitchFamily="18" charset="0"/>
              </a:rPr>
              <a:t>Supplementary</a:t>
            </a:r>
          </a:p>
          <a:p>
            <a:pPr algn="ctr"/>
            <a:r>
              <a:rPr lang="en-CA" sz="1400" dirty="0" smtClean="0">
                <a:latin typeface="Arial" charset="0"/>
                <a:cs typeface="Times New Roman" pitchFamily="18" charset="0"/>
              </a:rPr>
              <a:t>(</a:t>
            </a:r>
            <a:r>
              <a:rPr lang="en-CA" sz="1400" dirty="0" err="1" smtClean="0">
                <a:latin typeface="Arial" charset="0"/>
                <a:cs typeface="Times New Roman" pitchFamily="18" charset="0"/>
              </a:rPr>
              <a:t>Complementarity</a:t>
            </a:r>
            <a:r>
              <a:rPr lang="en-CA" sz="1400" dirty="0" smtClean="0">
                <a:latin typeface="Arial" charset="0"/>
                <a:cs typeface="Times New Roman" pitchFamily="18" charset="0"/>
              </a:rPr>
              <a:t>)</a:t>
            </a:r>
            <a:endParaRPr lang="en-CA" sz="1400" dirty="0">
              <a:latin typeface="Arial" charset="0"/>
            </a:endParaRP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7235825" y="2636838"/>
            <a:ext cx="1551017" cy="641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 smtClean="0">
                <a:latin typeface="Arial" charset="0"/>
                <a:cs typeface="Times New Roman" pitchFamily="18" charset="0"/>
              </a:rPr>
              <a:t>Co-construction</a:t>
            </a:r>
            <a:endParaRPr lang="fr-FR" sz="1400" b="1" dirty="0">
              <a:latin typeface="Arial" charset="0"/>
            </a:endParaRPr>
          </a:p>
          <a:p>
            <a:pPr eaLnBrk="0" hangingPunct="0"/>
            <a:r>
              <a:rPr lang="fr-FR" sz="1400" dirty="0">
                <a:latin typeface="Arial" charset="0"/>
                <a:cs typeface="Times New Roman" pitchFamily="18" charset="0"/>
              </a:rPr>
              <a:t>(Collaboration)</a:t>
            </a:r>
            <a:endParaRPr lang="fr-FR" sz="1400" dirty="0">
              <a:latin typeface="Arial" charset="0"/>
            </a:endParaRPr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>
            <a:off x="2625725" y="4033838"/>
            <a:ext cx="5327650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2465388" y="3713163"/>
            <a:ext cx="5956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1400" dirty="0">
                <a:latin typeface="Arial" charset="0"/>
                <a:cs typeface="Times New Roman" pitchFamily="18" charset="0"/>
              </a:rPr>
              <a:t> Low                 Average           </a:t>
            </a:r>
            <a:r>
              <a:rPr lang="en-CA" sz="1400" dirty="0" err="1">
                <a:latin typeface="Arial" charset="0"/>
                <a:cs typeface="Times New Roman" pitchFamily="18" charset="0"/>
              </a:rPr>
              <a:t>Average</a:t>
            </a:r>
            <a:r>
              <a:rPr lang="en-CA" sz="1400" dirty="0">
                <a:latin typeface="Arial" charset="0"/>
                <a:cs typeface="Times New Roman" pitchFamily="18" charset="0"/>
              </a:rPr>
              <a:t>	 High	          </a:t>
            </a:r>
            <a:r>
              <a:rPr lang="en-CA" sz="1400" dirty="0" err="1">
                <a:latin typeface="Arial" charset="0"/>
                <a:cs typeface="Times New Roman" pitchFamily="18" charset="0"/>
              </a:rPr>
              <a:t>High</a:t>
            </a:r>
            <a:endParaRPr lang="en-CA" sz="1400" dirty="0">
              <a:latin typeface="Arial" charset="0"/>
            </a:endParaRPr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2306638" y="4995863"/>
            <a:ext cx="612298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000">
                <a:latin typeface="Arial" charset="0"/>
                <a:cs typeface="Times New Roman" pitchFamily="18" charset="0"/>
              </a:rPr>
              <a:t>    </a:t>
            </a:r>
          </a:p>
          <a:p>
            <a:endParaRPr lang="fr-FR" sz="1000">
              <a:latin typeface="Arial" charset="0"/>
              <a:cs typeface="Times New Roman" pitchFamily="18" charset="0"/>
            </a:endParaRPr>
          </a:p>
          <a:p>
            <a:r>
              <a:rPr lang="fr-FR" sz="1400">
                <a:latin typeface="Arial" charset="0"/>
                <a:cs typeface="Times New Roman" pitchFamily="18" charset="0"/>
              </a:rPr>
              <a:t>    </a:t>
            </a:r>
            <a:r>
              <a:rPr lang="en-CA" sz="1400">
                <a:latin typeface="Arial" charset="0"/>
                <a:cs typeface="Times New Roman" pitchFamily="18" charset="0"/>
              </a:rPr>
              <a:t>Average            Average             Low	  Average                High</a:t>
            </a:r>
            <a:endParaRPr lang="en-CA" sz="1400">
              <a:latin typeface="Arial" charset="0"/>
            </a:endParaRPr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2306638" y="4352925"/>
            <a:ext cx="59547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000">
                <a:latin typeface="Arial" charset="0"/>
                <a:cs typeface="Times New Roman" pitchFamily="18" charset="0"/>
              </a:rPr>
              <a:t>    </a:t>
            </a:r>
          </a:p>
          <a:p>
            <a:endParaRPr lang="fr-FR" sz="1000">
              <a:latin typeface="Arial" charset="0"/>
              <a:cs typeface="Times New Roman" pitchFamily="18" charset="0"/>
            </a:endParaRPr>
          </a:p>
          <a:p>
            <a:r>
              <a:rPr lang="fr-FR" sz="1400">
                <a:latin typeface="Arial" charset="0"/>
                <a:cs typeface="Times New Roman" pitchFamily="18" charset="0"/>
              </a:rPr>
              <a:t>    </a:t>
            </a:r>
            <a:r>
              <a:rPr lang="en-CA" sz="1400">
                <a:latin typeface="Arial" charset="0"/>
                <a:cs typeface="Times New Roman" pitchFamily="18" charset="0"/>
              </a:rPr>
              <a:t>Low                    Low               Average             High	             High</a:t>
            </a:r>
            <a:endParaRPr lang="en-CA" sz="1400">
              <a:latin typeface="Arial" charset="0"/>
            </a:endParaRPr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2306638" y="5635625"/>
            <a:ext cx="60499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000">
                <a:latin typeface="Arial" charset="0"/>
                <a:cs typeface="Times New Roman" pitchFamily="18" charset="0"/>
              </a:rPr>
              <a:t>    </a:t>
            </a:r>
          </a:p>
          <a:p>
            <a:endParaRPr lang="fr-FR" sz="1000">
              <a:latin typeface="Arial" charset="0"/>
              <a:cs typeface="Times New Roman" pitchFamily="18" charset="0"/>
            </a:endParaRPr>
          </a:p>
          <a:p>
            <a:r>
              <a:rPr lang="fr-FR" sz="1400">
                <a:latin typeface="Arial" charset="0"/>
                <a:cs typeface="Times New Roman" pitchFamily="18" charset="0"/>
              </a:rPr>
              <a:t>    </a:t>
            </a:r>
            <a:r>
              <a:rPr lang="en-CA" sz="1400">
                <a:latin typeface="Arial" charset="0"/>
                <a:cs typeface="Times New Roman" pitchFamily="18" charset="0"/>
              </a:rPr>
              <a:t>High                    High                 Low	  Average                High</a:t>
            </a:r>
            <a:endParaRPr lang="en-CA" sz="1400">
              <a:latin typeface="Arial" charset="0"/>
            </a:endParaRP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560388" y="2911475"/>
            <a:ext cx="13239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CA" sz="1400">
                <a:latin typeface="Arial" charset="0"/>
              </a:rPr>
              <a:t>Dimensions</a:t>
            </a:r>
          </a:p>
        </p:txBody>
      </p:sp>
      <p:sp>
        <p:nvSpPr>
          <p:cNvPr id="6164" name="Text Box 25"/>
          <p:cNvSpPr txBox="1">
            <a:spLocks noChangeArrowheads="1"/>
          </p:cNvSpPr>
          <p:nvPr/>
        </p:nvSpPr>
        <p:spPr bwMode="auto">
          <a:xfrm>
            <a:off x="554038" y="4995863"/>
            <a:ext cx="14906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1400">
              <a:latin typeface="Arial" charset="0"/>
              <a:cs typeface="Times New Roman" pitchFamily="18" charset="0"/>
            </a:endParaRPr>
          </a:p>
          <a:p>
            <a:r>
              <a:rPr lang="en-CA" sz="1400">
                <a:latin typeface="Arial" charset="0"/>
                <a:cs typeface="Times New Roman" pitchFamily="18" charset="0"/>
              </a:rPr>
              <a:t>Intensity of relationships</a:t>
            </a:r>
            <a:endParaRPr lang="en-CA" sz="1400">
              <a:latin typeface="Arial" charset="0"/>
            </a:endParaRPr>
          </a:p>
        </p:txBody>
      </p:sp>
      <p:sp>
        <p:nvSpPr>
          <p:cNvPr id="6165" name="Text Box 26"/>
          <p:cNvSpPr txBox="1">
            <a:spLocks noChangeArrowheads="1"/>
          </p:cNvSpPr>
          <p:nvPr/>
        </p:nvSpPr>
        <p:spPr bwMode="auto">
          <a:xfrm>
            <a:off x="554038" y="4194175"/>
            <a:ext cx="1273175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1400" dirty="0">
              <a:solidFill>
                <a:schemeClr val="accent2"/>
              </a:solidFill>
              <a:latin typeface="Arial" charset="0"/>
              <a:cs typeface="Times New Roman" pitchFamily="18" charset="0"/>
            </a:endParaRPr>
          </a:p>
          <a:p>
            <a:r>
              <a:rPr lang="en-CA" sz="1400" dirty="0">
                <a:latin typeface="Arial" charset="0"/>
                <a:cs typeface="Times New Roman" pitchFamily="18" charset="0"/>
              </a:rPr>
              <a:t>Symmetry of power relationships</a:t>
            </a:r>
            <a:endParaRPr lang="en-CA" sz="1400" dirty="0">
              <a:latin typeface="Arial" charset="0"/>
            </a:endParaRPr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554038" y="5476875"/>
            <a:ext cx="132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1400">
              <a:latin typeface="Arial" charset="0"/>
              <a:cs typeface="Times New Roman" pitchFamily="18" charset="0"/>
            </a:endParaRPr>
          </a:p>
          <a:p>
            <a:endParaRPr lang="en-CA" sz="1400">
              <a:solidFill>
                <a:srgbClr val="996633"/>
              </a:solidFill>
              <a:latin typeface="Arial" charset="0"/>
              <a:cs typeface="Times New Roman" pitchFamily="18" charset="0"/>
            </a:endParaRPr>
          </a:p>
          <a:p>
            <a:r>
              <a:rPr lang="en-CA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Formality of relationships</a:t>
            </a:r>
            <a:endParaRPr lang="en-CA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V="1">
            <a:off x="2625725" y="4652963"/>
            <a:ext cx="5402263" cy="222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50106"/>
          </a:xfrm>
        </p:spPr>
        <p:txBody>
          <a:bodyPr/>
          <a:lstStyle/>
          <a:p>
            <a:r>
              <a:rPr lang="fr-CA" dirty="0" smtClean="0"/>
              <a:t>The PPP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805264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The FLAC (</a:t>
            </a:r>
            <a:r>
              <a:rPr lang="fr-CA" dirty="0" err="1" smtClean="0"/>
              <a:t>Foundation</a:t>
            </a:r>
            <a:r>
              <a:rPr lang="fr-CA" dirty="0" smtClean="0"/>
              <a:t> Lucie and André </a:t>
            </a:r>
            <a:r>
              <a:rPr lang="fr-CA" dirty="0" err="1" smtClean="0"/>
              <a:t>Chagnon</a:t>
            </a:r>
            <a:r>
              <a:rPr lang="fr-CA" dirty="0" smtClean="0"/>
              <a:t>) </a:t>
            </a:r>
            <a:r>
              <a:rPr lang="fr-CA" dirty="0" err="1" smtClean="0"/>
              <a:t>was</a:t>
            </a:r>
            <a:r>
              <a:rPr lang="fr-CA" dirty="0" smtClean="0"/>
              <a:t> </a:t>
            </a:r>
            <a:r>
              <a:rPr lang="fr-CA" dirty="0" err="1" smtClean="0"/>
              <a:t>launched</a:t>
            </a:r>
            <a:r>
              <a:rPr lang="fr-CA" dirty="0" smtClean="0"/>
              <a:t> in 2000.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CA" sz="3200" dirty="0"/>
              <a:t>Second </a:t>
            </a:r>
            <a:r>
              <a:rPr lang="fr-CA" sz="3200" dirty="0" err="1" smtClean="0"/>
              <a:t>largest</a:t>
            </a:r>
            <a:r>
              <a:rPr lang="fr-CA" sz="3200" dirty="0" smtClean="0"/>
              <a:t> </a:t>
            </a:r>
            <a:r>
              <a:rPr lang="fr-CA" sz="3200" dirty="0" err="1"/>
              <a:t>private</a:t>
            </a:r>
            <a:r>
              <a:rPr lang="fr-CA" sz="3200" dirty="0"/>
              <a:t> </a:t>
            </a:r>
            <a:r>
              <a:rPr lang="fr-CA" sz="3200" dirty="0" err="1"/>
              <a:t>fundation</a:t>
            </a:r>
            <a:r>
              <a:rPr lang="fr-CA" sz="3200" dirty="0"/>
              <a:t> in Canada (First in </a:t>
            </a:r>
            <a:r>
              <a:rPr lang="fr-CA" sz="3200" dirty="0" err="1"/>
              <a:t>Quebec</a:t>
            </a:r>
            <a:r>
              <a:rPr lang="fr-CA" sz="3200" dirty="0"/>
              <a:t>)</a:t>
            </a:r>
          </a:p>
          <a:p>
            <a:r>
              <a:rPr lang="fr-CA" dirty="0" err="1" smtClean="0"/>
              <a:t>Present</a:t>
            </a:r>
            <a:r>
              <a:rPr lang="fr-CA" dirty="0" smtClean="0"/>
              <a:t> </a:t>
            </a:r>
            <a:r>
              <a:rPr lang="fr-CA" dirty="0" smtClean="0"/>
              <a:t>in four </a:t>
            </a:r>
            <a:r>
              <a:rPr lang="fr-CA" dirty="0" err="1" smtClean="0"/>
              <a:t>specific</a:t>
            </a:r>
            <a:r>
              <a:rPr lang="fr-CA" dirty="0" smtClean="0"/>
              <a:t> </a:t>
            </a:r>
            <a:r>
              <a:rPr lang="fr-CA" dirty="0" err="1" smtClean="0"/>
              <a:t>fields</a:t>
            </a:r>
            <a:r>
              <a:rPr lang="fr-CA" dirty="0" smtClean="0"/>
              <a:t>: </a:t>
            </a:r>
            <a:r>
              <a:rPr lang="en-CA" dirty="0"/>
              <a:t>support for caregivers of the elderly, the educational success of young people, promoting healthy lifestyles among young people and the development of 0-5 year </a:t>
            </a:r>
            <a:r>
              <a:rPr lang="en-CA" dirty="0" smtClean="0"/>
              <a:t>child. </a:t>
            </a:r>
            <a:r>
              <a:rPr lang="en-CA" dirty="0" smtClean="0"/>
              <a:t>Co-construction exc</a:t>
            </a:r>
            <a:r>
              <a:rPr lang="en-CA" dirty="0" smtClean="0"/>
              <a:t>lusive</a:t>
            </a:r>
            <a:endParaRPr lang="en-CA" dirty="0" smtClean="0"/>
          </a:p>
          <a:p>
            <a:r>
              <a:rPr lang="fr-CA" dirty="0" smtClean="0"/>
              <a:t>The </a:t>
            </a:r>
            <a:r>
              <a:rPr lang="fr-CA" dirty="0" err="1" smtClean="0"/>
              <a:t>Quebec</a:t>
            </a:r>
            <a:r>
              <a:rPr lang="fr-CA" dirty="0" smtClean="0"/>
              <a:t> State </a:t>
            </a:r>
            <a:r>
              <a:rPr lang="fr-CA" dirty="0" err="1" smtClean="0"/>
              <a:t>invested</a:t>
            </a:r>
            <a:r>
              <a:rPr lang="fr-CA" dirty="0" smtClean="0"/>
              <a:t> 570 millions </a:t>
            </a:r>
            <a:r>
              <a:rPr lang="fr-CA" dirty="0" smtClean="0"/>
              <a:t>$/10 </a:t>
            </a:r>
            <a:r>
              <a:rPr lang="fr-CA" dirty="0" err="1" smtClean="0"/>
              <a:t>years</a:t>
            </a:r>
            <a:r>
              <a:rPr lang="fr-CA" dirty="0" smtClean="0"/>
              <a:t> </a:t>
            </a:r>
            <a:r>
              <a:rPr lang="fr-CA" dirty="0" smtClean="0"/>
              <a:t>(rare new money for public social </a:t>
            </a:r>
            <a:r>
              <a:rPr lang="fr-CA" dirty="0" err="1" smtClean="0"/>
              <a:t>welfare</a:t>
            </a:r>
            <a:r>
              <a:rPr lang="fr-CA" dirty="0" smtClean="0"/>
              <a:t> programs) in </a:t>
            </a:r>
            <a:r>
              <a:rPr lang="fr-CA" dirty="0" err="1" smtClean="0"/>
              <a:t>this</a:t>
            </a:r>
            <a:r>
              <a:rPr lang="fr-CA" dirty="0" smtClean="0"/>
              <a:t> PPP </a:t>
            </a:r>
            <a:r>
              <a:rPr lang="fr-CA" dirty="0" err="1" smtClean="0"/>
              <a:t>with</a:t>
            </a:r>
            <a:r>
              <a:rPr lang="fr-CA" dirty="0" smtClean="0"/>
              <a:t> the FLAC.</a:t>
            </a:r>
          </a:p>
          <a:p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220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50106"/>
          </a:xfrm>
        </p:spPr>
        <p:txBody>
          <a:bodyPr/>
          <a:lstStyle/>
          <a:p>
            <a:r>
              <a:rPr lang="fr-CA" dirty="0"/>
              <a:t>The FLAC </a:t>
            </a:r>
            <a:r>
              <a:rPr lang="fr-CA" dirty="0" err="1"/>
              <a:t>insist</a:t>
            </a:r>
            <a:r>
              <a:rPr lang="fr-CA" dirty="0"/>
              <a:t> </a:t>
            </a:r>
            <a:r>
              <a:rPr lang="fr-CA" dirty="0" smtClean="0"/>
              <a:t>to: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80526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fr-CA" dirty="0" err="1" smtClean="0"/>
              <a:t>Fund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new initiatives (</a:t>
            </a:r>
            <a:r>
              <a:rPr lang="fr-CA" dirty="0" err="1" smtClean="0"/>
              <a:t>instead</a:t>
            </a:r>
            <a:r>
              <a:rPr lang="fr-CA" dirty="0" smtClean="0"/>
              <a:t> of </a:t>
            </a:r>
            <a:r>
              <a:rPr lang="fr-CA" dirty="0" err="1" smtClean="0"/>
              <a:t>pre-existing</a:t>
            </a:r>
            <a:r>
              <a:rPr lang="fr-CA" dirty="0" smtClean="0"/>
              <a:t> services)</a:t>
            </a:r>
            <a:r>
              <a:rPr lang="fr-CA" dirty="0" smtClean="0"/>
              <a:t>.</a:t>
            </a:r>
          </a:p>
          <a:p>
            <a:pPr marL="82296" indent="0">
              <a:buNone/>
            </a:pPr>
            <a:r>
              <a:rPr lang="en-CA" dirty="0" smtClean="0"/>
              <a:t>Be </a:t>
            </a:r>
            <a:r>
              <a:rPr lang="en-CA" dirty="0"/>
              <a:t>actively implied in all stages of the </a:t>
            </a:r>
            <a:r>
              <a:rPr lang="en-CA" dirty="0" smtClean="0"/>
              <a:t>intervention.</a:t>
            </a:r>
          </a:p>
          <a:p>
            <a:pPr marL="82296" indent="0">
              <a:buNone/>
            </a:pPr>
            <a:r>
              <a:rPr lang="fr-CA" dirty="0" smtClean="0"/>
              <a:t>Support </a:t>
            </a:r>
            <a:r>
              <a:rPr lang="en-CA" dirty="0" smtClean="0"/>
              <a:t>actions that target </a:t>
            </a:r>
            <a:r>
              <a:rPr lang="en-CA" dirty="0"/>
              <a:t>healthy lifestyles and social skills rather than other living and environments </a:t>
            </a:r>
            <a:r>
              <a:rPr lang="en-CA" dirty="0" smtClean="0"/>
              <a:t>conditions (easier to measure and evaluate)</a:t>
            </a:r>
            <a:r>
              <a:rPr lang="en-CA" dirty="0" smtClean="0"/>
              <a:t>.</a:t>
            </a:r>
            <a:br>
              <a:rPr lang="en-CA" dirty="0" smtClean="0"/>
            </a:br>
            <a:r>
              <a:rPr lang="fr-CA" dirty="0" err="1" smtClean="0"/>
              <a:t>Create</a:t>
            </a:r>
            <a:r>
              <a:rPr lang="fr-CA" dirty="0" smtClean="0"/>
              <a:t> </a:t>
            </a:r>
            <a:r>
              <a:rPr lang="fr-CA" dirty="0" smtClean="0"/>
              <a:t>local </a:t>
            </a:r>
            <a:r>
              <a:rPr lang="fr-CA" dirty="0" err="1" smtClean="0"/>
              <a:t>comittees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regroup</a:t>
            </a:r>
            <a:r>
              <a:rPr lang="fr-CA" dirty="0" smtClean="0"/>
              <a:t> </a:t>
            </a:r>
            <a:r>
              <a:rPr lang="fr-CA" dirty="0" err="1" smtClean="0"/>
              <a:t>stakeholders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</a:t>
            </a:r>
            <a:r>
              <a:rPr lang="fr-CA" dirty="0" err="1" smtClean="0"/>
              <a:t>different</a:t>
            </a:r>
            <a:r>
              <a:rPr lang="fr-CA" dirty="0" smtClean="0"/>
              <a:t> </a:t>
            </a:r>
            <a:r>
              <a:rPr lang="fr-CA" dirty="0" err="1" smtClean="0"/>
              <a:t>sectors</a:t>
            </a:r>
            <a:r>
              <a:rPr lang="fr-CA" dirty="0" smtClean="0"/>
              <a:t> of the local </a:t>
            </a:r>
            <a:r>
              <a:rPr lang="fr-CA" dirty="0" err="1" smtClean="0"/>
              <a:t>community</a:t>
            </a:r>
            <a:r>
              <a:rPr lang="fr-CA" dirty="0" smtClean="0"/>
              <a:t> (</a:t>
            </a:r>
            <a:r>
              <a:rPr lang="fr-CA" dirty="0" err="1" smtClean="0"/>
              <a:t>Education</a:t>
            </a:r>
            <a:r>
              <a:rPr lang="fr-CA" dirty="0" smtClean="0"/>
              <a:t>, civil society organisations, </a:t>
            </a:r>
            <a:r>
              <a:rPr lang="fr-CA" dirty="0" err="1" smtClean="0"/>
              <a:t>Health</a:t>
            </a:r>
            <a:r>
              <a:rPr lang="fr-CA" dirty="0" smtClean="0"/>
              <a:t> and social </a:t>
            </a:r>
            <a:r>
              <a:rPr lang="fr-CA" dirty="0" err="1" smtClean="0"/>
              <a:t>welfare</a:t>
            </a:r>
            <a:r>
              <a:rPr lang="fr-CA" dirty="0" smtClean="0"/>
              <a:t> public </a:t>
            </a:r>
            <a:r>
              <a:rPr lang="fr-CA" dirty="0" err="1" smtClean="0"/>
              <a:t>agencies</a:t>
            </a:r>
            <a:r>
              <a:rPr lang="fr-CA" dirty="0" smtClean="0"/>
              <a:t>).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404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PPP and the TSCO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err="1" smtClean="0"/>
              <a:t>TSCOs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invited</a:t>
            </a:r>
            <a:r>
              <a:rPr lang="fr-CA" dirty="0" smtClean="0"/>
              <a:t> to </a:t>
            </a:r>
            <a:r>
              <a:rPr lang="fr-CA" dirty="0" err="1" smtClean="0"/>
              <a:t>join</a:t>
            </a:r>
            <a:r>
              <a:rPr lang="fr-CA" dirty="0" smtClean="0"/>
              <a:t> local </a:t>
            </a:r>
            <a:r>
              <a:rPr lang="fr-CA" dirty="0" err="1" smtClean="0"/>
              <a:t>comittee</a:t>
            </a:r>
            <a:r>
              <a:rPr lang="fr-CA" dirty="0" smtClean="0"/>
              <a:t> to </a:t>
            </a:r>
            <a:r>
              <a:rPr lang="fr-CA" dirty="0" err="1" smtClean="0"/>
              <a:t>discuss</a:t>
            </a:r>
            <a:r>
              <a:rPr lang="fr-CA" dirty="0" smtClean="0"/>
              <a:t> </a:t>
            </a:r>
            <a:r>
              <a:rPr lang="fr-CA" dirty="0" err="1" smtClean="0"/>
              <a:t>needs</a:t>
            </a:r>
            <a:r>
              <a:rPr lang="fr-CA" dirty="0" smtClean="0"/>
              <a:t> and solutions.</a:t>
            </a:r>
          </a:p>
          <a:p>
            <a:r>
              <a:rPr lang="fr-CA" dirty="0" err="1" smtClean="0"/>
              <a:t>However</a:t>
            </a:r>
            <a:r>
              <a:rPr lang="fr-CA" dirty="0" smtClean="0"/>
              <a:t>, on </a:t>
            </a:r>
            <a:r>
              <a:rPr lang="fr-CA" dirty="0" err="1" smtClean="0"/>
              <a:t>these</a:t>
            </a:r>
            <a:r>
              <a:rPr lang="fr-CA" dirty="0" smtClean="0"/>
              <a:t> </a:t>
            </a:r>
            <a:r>
              <a:rPr lang="fr-CA" dirty="0" err="1" smtClean="0"/>
              <a:t>comitees</a:t>
            </a:r>
            <a:r>
              <a:rPr lang="fr-CA" dirty="0" smtClean="0"/>
              <a:t>, </a:t>
            </a:r>
            <a:r>
              <a:rPr lang="fr-CA" dirty="0" err="1" smtClean="0"/>
              <a:t>TSCOs</a:t>
            </a:r>
            <a:r>
              <a:rPr lang="fr-CA" dirty="0" smtClean="0"/>
              <a:t> have been </a:t>
            </a:r>
            <a:r>
              <a:rPr lang="fr-CA" dirty="0" err="1" smtClean="0"/>
              <a:t>confronted</a:t>
            </a:r>
            <a:r>
              <a:rPr lang="fr-CA" dirty="0" smtClean="0"/>
              <a:t> to:</a:t>
            </a:r>
          </a:p>
          <a:p>
            <a:pPr lvl="1"/>
            <a:r>
              <a:rPr lang="en-CA" dirty="0"/>
              <a:t>the imposition of an expertise concerning the practice on the field and a transformation of values ​​that guide the </a:t>
            </a:r>
            <a:r>
              <a:rPr lang="en-CA" dirty="0" smtClean="0"/>
              <a:t>actions inspired by NPM.</a:t>
            </a:r>
          </a:p>
          <a:p>
            <a:pPr lvl="1"/>
            <a:r>
              <a:rPr lang="fr-CA" dirty="0" smtClean="0"/>
              <a:t>invalidation of </a:t>
            </a:r>
            <a:r>
              <a:rPr lang="fr-CA" dirty="0" err="1" smtClean="0"/>
              <a:t>their</a:t>
            </a:r>
            <a:r>
              <a:rPr lang="fr-CA" dirty="0" smtClean="0"/>
              <a:t> expertise and practice;</a:t>
            </a:r>
          </a:p>
          <a:p>
            <a:pPr lvl="1"/>
            <a:r>
              <a:rPr lang="fr-CA" dirty="0" smtClean="0"/>
              <a:t>a </a:t>
            </a:r>
            <a:r>
              <a:rPr lang="fr-CA" dirty="0" err="1" smtClean="0"/>
              <a:t>strong</a:t>
            </a:r>
            <a:r>
              <a:rPr lang="fr-CA" dirty="0" smtClean="0"/>
              <a:t> </a:t>
            </a:r>
            <a:r>
              <a:rPr lang="fr-CA" dirty="0" err="1" smtClean="0"/>
              <a:t>tendancy</a:t>
            </a:r>
            <a:r>
              <a:rPr lang="fr-CA" dirty="0" smtClean="0"/>
              <a:t> to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consider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as services providers (cheap </a:t>
            </a:r>
            <a:r>
              <a:rPr lang="fr-CA" dirty="0" err="1" smtClean="0"/>
              <a:t>labor</a:t>
            </a:r>
            <a:r>
              <a:rPr lang="fr-CA" dirty="0" smtClean="0"/>
              <a:t>). </a:t>
            </a:r>
          </a:p>
          <a:p>
            <a:pPr lvl="1"/>
            <a:r>
              <a:rPr lang="fr-CA" dirty="0" smtClean="0"/>
              <a:t>Management </a:t>
            </a:r>
            <a:r>
              <a:rPr lang="fr-CA" dirty="0" err="1" smtClean="0"/>
              <a:t>rules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increase</a:t>
            </a:r>
            <a:r>
              <a:rPr lang="fr-CA" dirty="0" smtClean="0"/>
              <a:t> the </a:t>
            </a:r>
            <a:r>
              <a:rPr lang="fr-CA" dirty="0" err="1" smtClean="0"/>
              <a:t>bureaucracy</a:t>
            </a:r>
            <a:r>
              <a:rPr lang="fr-CA" dirty="0" smtClean="0"/>
              <a:t> </a:t>
            </a:r>
            <a:r>
              <a:rPr lang="fr-CA" dirty="0" err="1" smtClean="0"/>
              <a:t>related</a:t>
            </a:r>
            <a:r>
              <a:rPr lang="fr-CA" dirty="0" smtClean="0"/>
              <a:t> to </a:t>
            </a:r>
            <a:r>
              <a:rPr lang="fr-CA" dirty="0" err="1" smtClean="0"/>
              <a:t>accountability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An obligation to change </a:t>
            </a:r>
            <a:r>
              <a:rPr lang="fr-CA" dirty="0" err="1" smtClean="0"/>
              <a:t>their</a:t>
            </a:r>
            <a:r>
              <a:rPr lang="fr-CA" dirty="0" smtClean="0"/>
              <a:t> practices and services to </a:t>
            </a:r>
            <a:r>
              <a:rPr lang="fr-CA" dirty="0" err="1" smtClean="0"/>
              <a:t>obtain</a:t>
            </a:r>
            <a:r>
              <a:rPr lang="fr-CA" dirty="0" smtClean="0"/>
              <a:t> the rare money </a:t>
            </a:r>
            <a:r>
              <a:rPr lang="fr-CA" dirty="0" err="1" smtClean="0"/>
              <a:t>available</a:t>
            </a:r>
            <a:r>
              <a:rPr lang="fr-CA" dirty="0"/>
              <a:t> </a:t>
            </a:r>
            <a:r>
              <a:rPr lang="fr-CA" dirty="0" smtClean="0"/>
              <a:t>in the </a:t>
            </a:r>
            <a:r>
              <a:rPr lang="fr-CA" dirty="0" err="1" smtClean="0"/>
              <a:t>community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I</a:t>
            </a:r>
            <a:r>
              <a:rPr lang="fr-CA" dirty="0" smtClean="0"/>
              <a:t>n </a:t>
            </a:r>
            <a:r>
              <a:rPr lang="fr-CA" dirty="0" err="1" smtClean="0"/>
              <a:t>many</a:t>
            </a:r>
            <a:r>
              <a:rPr lang="fr-CA" dirty="0" smtClean="0"/>
              <a:t> local </a:t>
            </a:r>
            <a:r>
              <a:rPr lang="fr-CA" dirty="0" err="1" smtClean="0"/>
              <a:t>comittes</a:t>
            </a:r>
            <a:r>
              <a:rPr lang="fr-CA" dirty="0" smtClean="0"/>
              <a:t>, </a:t>
            </a:r>
            <a:r>
              <a:rPr lang="fr-CA" dirty="0" err="1" smtClean="0"/>
              <a:t>with</a:t>
            </a:r>
            <a:r>
              <a:rPr lang="fr-CA" dirty="0" smtClean="0"/>
              <a:t> the support of local </a:t>
            </a:r>
            <a:r>
              <a:rPr lang="fr-CA" dirty="0" err="1" smtClean="0"/>
              <a:t>partners</a:t>
            </a:r>
            <a:r>
              <a:rPr lang="fr-CA" dirty="0" smtClean="0"/>
              <a:t> </a:t>
            </a:r>
            <a:r>
              <a:rPr lang="fr-CA" dirty="0" err="1" smtClean="0"/>
              <a:t>many</a:t>
            </a:r>
            <a:r>
              <a:rPr lang="fr-CA" dirty="0" smtClean="0"/>
              <a:t> TSO have been able to deal an </a:t>
            </a:r>
            <a:r>
              <a:rPr lang="fr-CA" dirty="0" err="1" smtClean="0"/>
              <a:t>other</a:t>
            </a:r>
            <a:r>
              <a:rPr lang="fr-CA" dirty="0" smtClean="0"/>
              <a:t> model more </a:t>
            </a:r>
            <a:r>
              <a:rPr lang="fr-CA" dirty="0" err="1" smtClean="0"/>
              <a:t>respecful</a:t>
            </a:r>
            <a:r>
              <a:rPr lang="fr-CA" dirty="0" smtClean="0"/>
              <a:t> of </a:t>
            </a:r>
            <a:r>
              <a:rPr lang="fr-CA" dirty="0" err="1" smtClean="0"/>
              <a:t>their</a:t>
            </a:r>
            <a:r>
              <a:rPr lang="fr-CA" dirty="0" smtClean="0"/>
              <a:t> conception of </a:t>
            </a:r>
            <a:r>
              <a:rPr lang="fr-CA" dirty="0" err="1" smtClean="0"/>
              <a:t>community</a:t>
            </a:r>
            <a:r>
              <a:rPr lang="fr-CA" dirty="0" smtClean="0"/>
              <a:t> action.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74052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fr-CA" dirty="0" smtClean="0"/>
              <a:t>The PPP </a:t>
            </a:r>
            <a:r>
              <a:rPr lang="fr-CA" dirty="0" err="1" smtClean="0"/>
              <a:t>seems</a:t>
            </a:r>
            <a:r>
              <a:rPr lang="fr-CA" dirty="0" smtClean="0"/>
              <a:t> to a New Public Action </a:t>
            </a:r>
            <a:r>
              <a:rPr lang="fr-CA" dirty="0" err="1" smtClean="0"/>
              <a:t>strategy</a:t>
            </a:r>
            <a:r>
              <a:rPr lang="fr-CA" dirty="0" smtClean="0"/>
              <a:t> in </a:t>
            </a:r>
            <a:r>
              <a:rPr lang="fr-CA" dirty="0" err="1" smtClean="0"/>
              <a:t>Quebec</a:t>
            </a:r>
            <a:r>
              <a:rPr lang="fr-CA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fr-CA" dirty="0" smtClean="0"/>
              <a:t>This orientation </a:t>
            </a:r>
            <a:r>
              <a:rPr lang="fr-CA" dirty="0" err="1" smtClean="0"/>
              <a:t>is</a:t>
            </a:r>
            <a:r>
              <a:rPr lang="fr-CA" dirty="0" smtClean="0"/>
              <a:t> a real</a:t>
            </a:r>
            <a:r>
              <a:rPr lang="fr-CA" dirty="0" smtClean="0"/>
              <a:t> </a:t>
            </a:r>
            <a:r>
              <a:rPr lang="fr-CA" dirty="0" err="1" smtClean="0"/>
              <a:t>threat</a:t>
            </a:r>
            <a:r>
              <a:rPr lang="fr-CA" dirty="0" smtClean="0"/>
              <a:t> to the </a:t>
            </a:r>
            <a:r>
              <a:rPr lang="fr-CA" dirty="0" err="1" smtClean="0"/>
              <a:t>autonomy</a:t>
            </a:r>
            <a:r>
              <a:rPr lang="fr-CA" dirty="0" smtClean="0"/>
              <a:t> of TSCO and to the recognition of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capacity</a:t>
            </a:r>
            <a:r>
              <a:rPr lang="fr-CA" dirty="0" smtClean="0"/>
              <a:t> to </a:t>
            </a:r>
            <a:r>
              <a:rPr lang="fr-CA" dirty="0" err="1" smtClean="0"/>
              <a:t>contribute</a:t>
            </a:r>
            <a:r>
              <a:rPr lang="fr-CA" dirty="0" smtClean="0"/>
              <a:t> to public </a:t>
            </a:r>
            <a:r>
              <a:rPr lang="fr-CA" dirty="0" err="1" smtClean="0"/>
              <a:t>policy</a:t>
            </a:r>
            <a:r>
              <a:rPr lang="fr-CA" dirty="0" smtClean="0"/>
              <a:t> </a:t>
            </a:r>
            <a:r>
              <a:rPr lang="fr-CA" dirty="0" err="1" smtClean="0"/>
              <a:t>development</a:t>
            </a:r>
            <a:r>
              <a:rPr lang="fr-CA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fr-CA" dirty="0"/>
              <a:t>T</a:t>
            </a:r>
            <a:r>
              <a:rPr lang="fr-CA" dirty="0" smtClean="0"/>
              <a:t>he </a:t>
            </a:r>
            <a:r>
              <a:rPr lang="fr-CA" dirty="0" smtClean="0"/>
              <a:t>situation </a:t>
            </a:r>
            <a:r>
              <a:rPr lang="fr-CA" dirty="0" err="1" smtClean="0"/>
              <a:t>seems</a:t>
            </a:r>
            <a:r>
              <a:rPr lang="fr-CA" dirty="0" smtClean="0"/>
              <a:t> to </a:t>
            </a:r>
            <a:r>
              <a:rPr lang="fr-CA" dirty="0" err="1" smtClean="0"/>
              <a:t>be</a:t>
            </a:r>
            <a:r>
              <a:rPr lang="fr-CA" dirty="0" smtClean="0"/>
              <a:t> in a </a:t>
            </a:r>
            <a:r>
              <a:rPr lang="fr-CA" dirty="0" err="1" smtClean="0"/>
              <a:t>changing</a:t>
            </a:r>
            <a:r>
              <a:rPr lang="fr-CA" dirty="0" smtClean="0"/>
              <a:t> mode.</a:t>
            </a:r>
          </a:p>
          <a:p>
            <a:pPr>
              <a:spcBef>
                <a:spcPts val="1200"/>
              </a:spcBef>
            </a:pPr>
            <a:r>
              <a:rPr lang="fr-CA" dirty="0" smtClean="0"/>
              <a:t>The FLAC </a:t>
            </a:r>
            <a:r>
              <a:rPr lang="fr-CA" dirty="0" err="1" smtClean="0"/>
              <a:t>recognized</a:t>
            </a:r>
            <a:r>
              <a:rPr lang="fr-CA" dirty="0" smtClean="0"/>
              <a:t> </a:t>
            </a:r>
            <a:r>
              <a:rPr lang="fr-CA" dirty="0" err="1" smtClean="0"/>
              <a:t>their</a:t>
            </a:r>
            <a:r>
              <a:rPr lang="fr-CA" dirty="0"/>
              <a:t> </a:t>
            </a:r>
            <a:r>
              <a:rPr lang="fr-CA" dirty="0" err="1" smtClean="0"/>
              <a:t>mistakes</a:t>
            </a:r>
            <a:r>
              <a:rPr lang="fr-CA" dirty="0" smtClean="0"/>
              <a:t> of the first </a:t>
            </a:r>
            <a:r>
              <a:rPr lang="fr-CA" dirty="0" err="1" smtClean="0"/>
              <a:t>years</a:t>
            </a:r>
            <a:r>
              <a:rPr lang="fr-CA" dirty="0" smtClean="0"/>
              <a:t> of the PPP and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try</a:t>
            </a:r>
            <a:r>
              <a:rPr lang="fr-CA" dirty="0" smtClean="0"/>
              <a:t> to </a:t>
            </a:r>
            <a:r>
              <a:rPr lang="fr-CA" dirty="0" err="1" smtClean="0"/>
              <a:t>adjust</a:t>
            </a:r>
            <a:r>
              <a:rPr lang="fr-CA" dirty="0" smtClean="0"/>
              <a:t> </a:t>
            </a:r>
            <a:r>
              <a:rPr lang="fr-CA" dirty="0" err="1" smtClean="0"/>
              <a:t>their</a:t>
            </a:r>
            <a:r>
              <a:rPr lang="fr-CA" dirty="0" smtClean="0"/>
              <a:t> programs (and </a:t>
            </a:r>
            <a:r>
              <a:rPr lang="fr-CA" dirty="0" err="1" smtClean="0"/>
              <a:t>approaches</a:t>
            </a:r>
            <a:r>
              <a:rPr lang="fr-CA" dirty="0" smtClean="0"/>
              <a:t>).</a:t>
            </a:r>
          </a:p>
          <a:p>
            <a:pPr>
              <a:spcBef>
                <a:spcPts val="1200"/>
              </a:spcBef>
            </a:pPr>
            <a:r>
              <a:rPr lang="fr-CA" dirty="0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these</a:t>
            </a:r>
            <a:r>
              <a:rPr lang="fr-CA" dirty="0" smtClean="0"/>
              <a:t> changes </a:t>
            </a:r>
            <a:r>
              <a:rPr lang="fr-CA" dirty="0" err="1" smtClean="0"/>
              <a:t>bring</a:t>
            </a:r>
            <a:r>
              <a:rPr lang="fr-CA" dirty="0" smtClean="0"/>
              <a:t> a new </a:t>
            </a:r>
            <a:r>
              <a:rPr lang="fr-CA" dirty="0" err="1" smtClean="0"/>
              <a:t>barganing</a:t>
            </a:r>
            <a:r>
              <a:rPr lang="fr-CA" dirty="0" smtClean="0"/>
              <a:t> power to TSO and </a:t>
            </a:r>
            <a:r>
              <a:rPr lang="fr-CA" dirty="0" err="1" smtClean="0"/>
              <a:t>bring</a:t>
            </a:r>
            <a:r>
              <a:rPr lang="fr-CA" dirty="0" smtClean="0"/>
              <a:t> FLAC </a:t>
            </a:r>
            <a:r>
              <a:rPr lang="fr-CA" dirty="0" err="1" smtClean="0"/>
              <a:t>closer</a:t>
            </a:r>
            <a:r>
              <a:rPr lang="fr-CA" dirty="0" smtClean="0"/>
              <a:t> to TSO </a:t>
            </a:r>
            <a:r>
              <a:rPr lang="fr-CA" dirty="0" err="1" smtClean="0"/>
              <a:t>than</a:t>
            </a:r>
            <a:r>
              <a:rPr lang="fr-CA" dirty="0" smtClean="0"/>
              <a:t> State </a:t>
            </a:r>
            <a:r>
              <a:rPr lang="fr-CA" dirty="0"/>
              <a:t>P</a:t>
            </a:r>
            <a:r>
              <a:rPr lang="fr-CA" dirty="0" smtClean="0"/>
              <a:t>ublic Action?</a:t>
            </a:r>
            <a:endParaRPr lang="fr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onnalisé 1">
      <a:dk1>
        <a:sysClr val="windowText" lastClr="000000"/>
      </a:dk1>
      <a:lt1>
        <a:sysClr val="window" lastClr="FFFFFF"/>
      </a:lt1>
      <a:dk2>
        <a:srgbClr val="000000"/>
      </a:dk2>
      <a:lt2>
        <a:srgbClr val="92D050"/>
      </a:lt2>
      <a:accent1>
        <a:srgbClr val="4F612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21693</TotalTime>
  <Words>624</Words>
  <Application>Microsoft Macintosh PowerPoint</Application>
  <PresentationFormat>Présentation à l'écran (4:3)</PresentationFormat>
  <Paragraphs>86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The third sector organizations in Quebec (Canada) and the new public action in community development.</vt:lpstr>
      <vt:lpstr>Content </vt:lpstr>
      <vt:lpstr>TSCO in Health and Social Services in Quebec</vt:lpstr>
      <vt:lpstr>Diagram 2 : Typology Government/Third Sector by Proulx, Bourque and Savard (2007); version adapted from Coston (1998)</vt:lpstr>
      <vt:lpstr>The PPP</vt:lpstr>
      <vt:lpstr>The FLAC insist to:</vt:lpstr>
      <vt:lpstr>The PPP and the TSCO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bourde02</dc:creator>
  <cp:lastModifiedBy>Denis Bourque</cp:lastModifiedBy>
  <cp:revision>269</cp:revision>
  <dcterms:created xsi:type="dcterms:W3CDTF">2010-05-27T13:49:30Z</dcterms:created>
  <dcterms:modified xsi:type="dcterms:W3CDTF">2014-06-24T19:30:34Z</dcterms:modified>
</cp:coreProperties>
</file>